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97" r:id="rId3"/>
    <p:sldId id="359" r:id="rId4"/>
    <p:sldId id="328" r:id="rId5"/>
    <p:sldId id="329" r:id="rId6"/>
    <p:sldId id="342" r:id="rId7"/>
    <p:sldId id="343" r:id="rId8"/>
    <p:sldId id="298" r:id="rId9"/>
    <p:sldId id="344" r:id="rId10"/>
    <p:sldId id="326" r:id="rId11"/>
    <p:sldId id="327" r:id="rId12"/>
    <p:sldId id="345" r:id="rId13"/>
    <p:sldId id="261" r:id="rId14"/>
    <p:sldId id="330" r:id="rId15"/>
    <p:sldId id="331" r:id="rId16"/>
    <p:sldId id="346" r:id="rId17"/>
    <p:sldId id="332" r:id="rId18"/>
    <p:sldId id="302" r:id="rId19"/>
    <p:sldId id="333" r:id="rId20"/>
    <p:sldId id="347" r:id="rId21"/>
    <p:sldId id="360" r:id="rId22"/>
    <p:sldId id="334" r:id="rId23"/>
    <p:sldId id="348" r:id="rId24"/>
    <p:sldId id="349" r:id="rId25"/>
    <p:sldId id="335" r:id="rId26"/>
    <p:sldId id="304" r:id="rId27"/>
    <p:sldId id="309" r:id="rId28"/>
    <p:sldId id="350" r:id="rId29"/>
    <p:sldId id="352" r:id="rId30"/>
    <p:sldId id="308" r:id="rId31"/>
    <p:sldId id="361" r:id="rId32"/>
    <p:sldId id="362" r:id="rId33"/>
    <p:sldId id="355" r:id="rId34"/>
    <p:sldId id="310" r:id="rId35"/>
    <p:sldId id="357" r:id="rId36"/>
    <p:sldId id="311" r:id="rId37"/>
    <p:sldId id="363" r:id="rId38"/>
    <p:sldId id="337" r:id="rId39"/>
    <p:sldId id="338" r:id="rId40"/>
    <p:sldId id="339" r:id="rId41"/>
    <p:sldId id="358" r:id="rId42"/>
  </p:sldIdLst>
  <p:sldSz cx="10706100" cy="7569200"/>
  <p:notesSz cx="10706100" cy="7569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>
      <p:cViewPr varScale="1">
        <p:scale>
          <a:sx n="111" d="100"/>
          <a:sy n="111" d="100"/>
        </p:scale>
        <p:origin x="38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2FB8A8-69D8-4566-8CDB-54CD531FF1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867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F3A23C-F4DB-48EA-94EA-7DA558C26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064250" y="0"/>
            <a:ext cx="463867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4ED33-BE36-4BC6-ABF6-9884FA1BEC3B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37179D-1F46-4595-8981-A5443579A3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7189788"/>
            <a:ext cx="463867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Natural Language Processing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FCF60F-38E4-4718-BC7E-9B6EF9E02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64250" y="7189788"/>
            <a:ext cx="463867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DEC88-FAD0-4998-81E2-FD6332463F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57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867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64250" y="0"/>
            <a:ext cx="463867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B443D-3BBA-4A9A-8658-9235C75C4F40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46475" y="946150"/>
            <a:ext cx="3613150" cy="2554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643313"/>
            <a:ext cx="8566150" cy="29797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89788"/>
            <a:ext cx="463867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Natural Language Processing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64250" y="7189788"/>
            <a:ext cx="463867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973D6-466E-4D66-82BE-340AC78D2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98799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957" y="2346452"/>
            <a:ext cx="9100185" cy="1589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5915" y="4238752"/>
            <a:ext cx="7494270" cy="1892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B5B8E-37F5-444B-8962-FA3BA0088E66}" type="datetime1">
              <a:rPr lang="en-US" altLang="ko-KR" smtClean="0"/>
              <a:t>3/14/2021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4FC02-BE8C-4B8A-80F0-EAB0A07C90E8}" type="datetime1">
              <a:rPr lang="en-US" altLang="ko-KR" smtClean="0"/>
              <a:t>3/14/2021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5305" y="1740916"/>
            <a:ext cx="4657153" cy="4995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13641" y="1740916"/>
            <a:ext cx="4657153" cy="4995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34582-7292-4D65-A1FA-E37D34CAE8B7}" type="datetime1">
              <a:rPr lang="en-US" altLang="ko-KR" smtClean="0"/>
              <a:t>3/14/2021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BCF3E-1E4F-483C-922D-8335C09FC5F1}" type="datetime1">
              <a:rPr lang="en-US" altLang="ko-KR" smtClean="0"/>
              <a:t>3/14/2021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5C368-E379-4E1A-A7BE-5D86F5AD4833}" type="datetime1">
              <a:rPr lang="en-US" altLang="ko-KR" smtClean="0"/>
              <a:t>3/14/2021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0870" y="405891"/>
            <a:ext cx="1657350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1373" y="3553459"/>
            <a:ext cx="8623353" cy="18154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5305" y="7039356"/>
            <a:ext cx="2462403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E9CFF-A627-4040-8FBB-43D6D2CF89F3}" type="datetime1">
              <a:rPr lang="en-US" altLang="ko-KR" smtClean="0"/>
              <a:t>3/14/2021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560" y="1911095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560" y="1114188"/>
            <a:ext cx="818769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197485" algn="l"/>
              </a:tabLst>
            </a:pPr>
            <a:r>
              <a:rPr lang="en-US" sz="4400" spc="-7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I. Classification and Vector Spaces</a:t>
            </a:r>
            <a:endParaRPr sz="4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549896-8A6F-40B0-B8B4-AF06A628AAD7}"/>
              </a:ext>
            </a:extLst>
          </p:cNvPr>
          <p:cNvSpPr/>
          <p:nvPr/>
        </p:nvSpPr>
        <p:spPr>
          <a:xfrm>
            <a:off x="1065033" y="2489200"/>
            <a:ext cx="8907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>
              <a:lnSpc>
                <a:spcPct val="100000"/>
              </a:lnSpc>
              <a:tabLst>
                <a:tab pos="230504" algn="l"/>
              </a:tabLst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Vector Space Models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5365883-C069-4FF4-9F0C-A0A9E16CA3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1D1B505F-1533-49EB-98D8-8A9F6A8D586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0A78158-082E-4D34-B948-4DBA451383EE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by Document Design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C6B620-269C-40CC-891A-A46C292DC08E}"/>
              </a:ext>
            </a:extLst>
          </p:cNvPr>
          <p:cNvGrpSpPr/>
          <p:nvPr/>
        </p:nvGrpSpPr>
        <p:grpSpPr>
          <a:xfrm>
            <a:off x="1051560" y="1955800"/>
            <a:ext cx="8622616" cy="4191000"/>
            <a:chOff x="1203374" y="2054819"/>
            <a:chExt cx="8622616" cy="4191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DD56BF0-B0B2-40AE-B8E1-0CA7914EA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23" t="12699" r="11240"/>
            <a:stretch/>
          </p:blipFill>
          <p:spPr>
            <a:xfrm>
              <a:off x="1771064" y="2893021"/>
              <a:ext cx="8054926" cy="335279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EAF50A-E906-46B1-B2B0-90564A3F6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" t="-581" r="23363" b="88618"/>
            <a:stretch/>
          </p:blipFill>
          <p:spPr>
            <a:xfrm>
              <a:off x="1203374" y="2054819"/>
              <a:ext cx="8188276" cy="45943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DEB048-262D-45EF-88B3-70CA07E3CDBA}"/>
              </a:ext>
            </a:extLst>
          </p:cNvPr>
          <p:cNvGrpSpPr/>
          <p:nvPr/>
        </p:nvGrpSpPr>
        <p:grpSpPr>
          <a:xfrm>
            <a:off x="552450" y="2710829"/>
            <a:ext cx="9220199" cy="4219810"/>
            <a:chOff x="552450" y="2710829"/>
            <a:chExt cx="9220199" cy="421981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1018644-41A6-46CD-A9DB-CD6474A3E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918" t="22851" b="39407"/>
            <a:stretch/>
          </p:blipFill>
          <p:spPr>
            <a:xfrm>
              <a:off x="1717723" y="2710829"/>
              <a:ext cx="8054926" cy="206436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66CA9BF-4852-4725-BD0A-9DC90FA44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33" t="60592" b="1"/>
            <a:stretch/>
          </p:blipFill>
          <p:spPr>
            <a:xfrm>
              <a:off x="552450" y="4775198"/>
              <a:ext cx="9220199" cy="2155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31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1D9AAF-A2F7-4F19-B21C-5D36BEFB1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28"/>
          <a:stretch/>
        </p:blipFill>
        <p:spPr>
          <a:xfrm>
            <a:off x="1051560" y="2027829"/>
            <a:ext cx="8990330" cy="3513542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558C4FCF-BC14-46ED-9B14-32FA68D9DDA0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Space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4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1C1D936-4B5F-40F6-9244-AE4409B2F810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B10953-8C8C-49C9-97D6-E37614E904B2}"/>
              </a:ext>
            </a:extLst>
          </p:cNvPr>
          <p:cNvGrpSpPr/>
          <p:nvPr/>
        </p:nvGrpSpPr>
        <p:grpSpPr>
          <a:xfrm>
            <a:off x="1238250" y="1727200"/>
            <a:ext cx="7924800" cy="1283987"/>
            <a:chOff x="1238250" y="1727200"/>
            <a:chExt cx="7924800" cy="128398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FEB1A79-8B10-4DF9-8805-338D90FEF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68" t="63690" r="59104" b="20292"/>
            <a:stretch/>
          </p:blipFill>
          <p:spPr>
            <a:xfrm>
              <a:off x="3143250" y="2627749"/>
              <a:ext cx="1143000" cy="38343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3C9A77-0B16-4E92-BAAF-A4E807C00F47}"/>
                </a:ext>
              </a:extLst>
            </p:cNvPr>
            <p:cNvSpPr/>
            <p:nvPr/>
          </p:nvSpPr>
          <p:spPr>
            <a:xfrm>
              <a:off x="1238250" y="1727200"/>
              <a:ext cx="7924800" cy="1229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W/W and W/D, counts of occurrence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Vector Spaces                    Similarity between words/documents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27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21D1B53-388E-4E65-AC44-93723B88E8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076D7BE9-B0E7-4D41-863B-97E8BDAE762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BB05D0C2-DCE8-401D-AE83-09153A16E773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F4C5F4B4-2049-4402-8C1D-4F288F0D0329}"/>
              </a:ext>
            </a:extLst>
          </p:cNvPr>
          <p:cNvSpPr txBox="1">
            <a:spLocks/>
          </p:cNvSpPr>
          <p:nvPr/>
        </p:nvSpPr>
        <p:spPr>
          <a:xfrm>
            <a:off x="723667" y="51716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Euclidean Distance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93DDB4-7067-45A1-9651-E0D075DE542E}"/>
              </a:ext>
            </a:extLst>
          </p:cNvPr>
          <p:cNvSpPr/>
          <p:nvPr/>
        </p:nvSpPr>
        <p:spPr>
          <a:xfrm>
            <a:off x="1466850" y="1955800"/>
            <a:ext cx="7924800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N-dimension vector representations comparison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D216D6A-6D04-4682-8002-17851E3EDEDF}"/>
              </a:ext>
            </a:extLst>
          </p:cNvPr>
          <p:cNvSpPr txBox="1"/>
          <p:nvPr/>
        </p:nvSpPr>
        <p:spPr>
          <a:xfrm>
            <a:off x="1316450" y="1469123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C17476-58E1-4129-B4FB-487D54D25678}"/>
              </a:ext>
            </a:extLst>
          </p:cNvPr>
          <p:cNvGrpSpPr/>
          <p:nvPr/>
        </p:nvGrpSpPr>
        <p:grpSpPr>
          <a:xfrm>
            <a:off x="628650" y="1498615"/>
            <a:ext cx="9835661" cy="4571986"/>
            <a:chOff x="386862" y="1498601"/>
            <a:chExt cx="10083311" cy="46981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FC2F575-1C1D-4AF5-B3A2-61B9BE3845A1}"/>
                </a:ext>
              </a:extLst>
            </p:cNvPr>
            <p:cNvGrpSpPr/>
            <p:nvPr/>
          </p:nvGrpSpPr>
          <p:grpSpPr>
            <a:xfrm>
              <a:off x="386862" y="1498601"/>
              <a:ext cx="10071588" cy="4698139"/>
              <a:chOff x="386862" y="1498601"/>
              <a:chExt cx="10071588" cy="469813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4CE6091F-520F-413F-A1EA-FF6C74FC6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8685" r="51423"/>
              <a:stretch/>
            </p:blipFill>
            <p:spPr>
              <a:xfrm>
                <a:off x="386862" y="2119871"/>
                <a:ext cx="4972050" cy="4076869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5DB9126-A217-40C0-9169-AA3BFA92F5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8543" t="1531" r="1192" b="48315"/>
              <a:stretch/>
            </p:blipFill>
            <p:spPr>
              <a:xfrm>
                <a:off x="5313680" y="1498601"/>
                <a:ext cx="5144770" cy="2514600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C060BE1-3384-42B2-BA6A-C295E79FA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543" t="52823" r="1192" b="21340"/>
            <a:stretch/>
          </p:blipFill>
          <p:spPr>
            <a:xfrm>
              <a:off x="5124450" y="4039443"/>
              <a:ext cx="5345723" cy="142155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251C7B9-6379-49FA-9F59-7CDCFBA4C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543" t="81217" r="1192" b="5709"/>
            <a:stretch/>
          </p:blipFill>
          <p:spPr>
            <a:xfrm>
              <a:off x="5064348" y="5487238"/>
              <a:ext cx="5360398" cy="709502"/>
            </a:xfrm>
            <a:prstGeom prst="rect">
              <a:avLst/>
            </a:prstGeom>
          </p:spPr>
        </p:pic>
      </p:grpSp>
      <p:sp>
        <p:nvSpPr>
          <p:cNvPr id="12" name="object 3">
            <a:extLst>
              <a:ext uri="{FF2B5EF4-FFF2-40B4-BE49-F238E27FC236}">
                <a16:creationId xmlns:a16="http://schemas.microsoft.com/office/drawing/2014/main" id="{5DD2C9F9-16B8-482E-BC77-DE56EFBF483C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164857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81517C-726B-45C6-A956-D3211CB84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58"/>
          <a:stretch/>
        </p:blipFill>
        <p:spPr>
          <a:xfrm>
            <a:off x="628650" y="1837183"/>
            <a:ext cx="9635180" cy="392861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7F70CF88-2594-4726-8887-7C88B8365545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for n-dimensional vectors</a:t>
            </a:r>
          </a:p>
        </p:txBody>
      </p:sp>
    </p:spTree>
    <p:extLst>
      <p:ext uri="{BB962C8B-B14F-4D97-AF65-F5344CB8AC3E}">
        <p14:creationId xmlns:p14="http://schemas.microsoft.com/office/powerpoint/2010/main" val="80872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22F0D9-7737-4563-BA92-792D766BC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8" t="15928" r="8258"/>
          <a:stretch/>
        </p:blipFill>
        <p:spPr>
          <a:xfrm>
            <a:off x="1051560" y="1810380"/>
            <a:ext cx="8486140" cy="394843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5EE9D2F0-F375-4425-9780-12574F2A9575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in Python</a:t>
            </a:r>
          </a:p>
        </p:txBody>
      </p:sp>
    </p:spTree>
    <p:extLst>
      <p:ext uri="{BB962C8B-B14F-4D97-AF65-F5344CB8AC3E}">
        <p14:creationId xmlns:p14="http://schemas.microsoft.com/office/powerpoint/2010/main" val="225167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29B8F407-BF70-40B4-A8EC-224D6BE13A81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4BAB60-03D9-491F-881E-66249810C546}"/>
              </a:ext>
            </a:extLst>
          </p:cNvPr>
          <p:cNvSpPr/>
          <p:nvPr/>
        </p:nvSpPr>
        <p:spPr>
          <a:xfrm>
            <a:off x="1238250" y="1727200"/>
            <a:ext cx="7924800" cy="1229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Straight line between points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 of the difference between vectors</a:t>
            </a:r>
          </a:p>
        </p:txBody>
      </p:sp>
    </p:spTree>
    <p:extLst>
      <p:ext uri="{BB962C8B-B14F-4D97-AF65-F5344CB8AC3E}">
        <p14:creationId xmlns:p14="http://schemas.microsoft.com/office/powerpoint/2010/main" val="3507292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D83C861E-6017-4241-91AB-92CC4132EF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6465FD69-1241-4C4F-9127-599D53A61F8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EB0B76F1-089B-4745-982D-31741BAE8370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0DCB169-DE40-476B-84F6-C6ADBD0368C5}"/>
              </a:ext>
            </a:extLst>
          </p:cNvPr>
          <p:cNvSpPr txBox="1">
            <a:spLocks/>
          </p:cNvSpPr>
          <p:nvPr/>
        </p:nvSpPr>
        <p:spPr>
          <a:xfrm>
            <a:off x="723667" y="51716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Cosine Similarity: Intuition 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E7C203-3210-4983-8A14-A1FCD4516E90}"/>
              </a:ext>
            </a:extLst>
          </p:cNvPr>
          <p:cNvSpPr/>
          <p:nvPr/>
        </p:nvSpPr>
        <p:spPr>
          <a:xfrm>
            <a:off x="1466850" y="1955800"/>
            <a:ext cx="7924800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with Euclidean Distance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712053E-2652-494A-A554-F1BE36C07929}"/>
              </a:ext>
            </a:extLst>
          </p:cNvPr>
          <p:cNvSpPr txBox="1"/>
          <p:nvPr/>
        </p:nvSpPr>
        <p:spPr>
          <a:xfrm>
            <a:off x="1316450" y="1469123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330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AE1EB1-7BFA-45F8-A382-C87316DAE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49"/>
          <a:stretch/>
        </p:blipFill>
        <p:spPr>
          <a:xfrm>
            <a:off x="267652" y="2184410"/>
            <a:ext cx="10170795" cy="3799228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1F76E80B-F456-43B9-B3EC-5DAC688E7AD7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 vs 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52655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549896-8A6F-40B0-B8B4-AF06A628AAD7}"/>
              </a:ext>
            </a:extLst>
          </p:cNvPr>
          <p:cNvSpPr/>
          <p:nvPr/>
        </p:nvSpPr>
        <p:spPr>
          <a:xfrm>
            <a:off x="819785" y="889000"/>
            <a:ext cx="8949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>
              <a:lnSpc>
                <a:spcPct val="100000"/>
              </a:lnSpc>
              <a:tabLst>
                <a:tab pos="230504" algn="l"/>
              </a:tabLst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Vector Space Models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A57A554-AB5A-4F22-BF9E-1827DCB81C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CF5CEEE2-6696-4A1C-942B-994F89E88466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4EC29573-5B07-425B-AD3A-0B50A1F68E6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B3494-341F-4D15-99B7-488574B81624}"/>
              </a:ext>
            </a:extLst>
          </p:cNvPr>
          <p:cNvSpPr/>
          <p:nvPr/>
        </p:nvSpPr>
        <p:spPr>
          <a:xfrm>
            <a:off x="1466850" y="1955800"/>
            <a:ext cx="7924800" cy="373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Covariance matrices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 matrices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representations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space models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632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F344BEC-E522-4EE7-8969-0AA3B690F6C8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0F15D3-E73F-4D8A-8EF8-BBFD1D53B84B}"/>
              </a:ext>
            </a:extLst>
          </p:cNvPr>
          <p:cNvSpPr/>
          <p:nvPr/>
        </p:nvSpPr>
        <p:spPr>
          <a:xfrm>
            <a:off x="1238250" y="1727200"/>
            <a:ext cx="7924800" cy="61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when corpora are different sizes</a:t>
            </a:r>
          </a:p>
        </p:txBody>
      </p:sp>
    </p:spTree>
    <p:extLst>
      <p:ext uri="{BB962C8B-B14F-4D97-AF65-F5344CB8AC3E}">
        <p14:creationId xmlns:p14="http://schemas.microsoft.com/office/powerpoint/2010/main" val="682803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4322061-E1E1-414C-97F3-9357B86E0EAF}"/>
              </a:ext>
            </a:extLst>
          </p:cNvPr>
          <p:cNvSpPr txBox="1">
            <a:spLocks/>
          </p:cNvSpPr>
          <p:nvPr/>
        </p:nvSpPr>
        <p:spPr>
          <a:xfrm>
            <a:off x="723667" y="51716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Cosine Similarity 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E97894-9208-4DC4-BE07-6E63EF107870}"/>
              </a:ext>
            </a:extLst>
          </p:cNvPr>
          <p:cNvSpPr/>
          <p:nvPr/>
        </p:nvSpPr>
        <p:spPr>
          <a:xfrm>
            <a:off x="1466850" y="1955800"/>
            <a:ext cx="7924800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get the cosine of the angle between two vectors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of this metric to similarity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5F42FC6-51D3-4BF4-841B-6CC044F9E4F6}"/>
              </a:ext>
            </a:extLst>
          </p:cNvPr>
          <p:cNvSpPr txBox="1"/>
          <p:nvPr/>
        </p:nvSpPr>
        <p:spPr>
          <a:xfrm>
            <a:off x="1316450" y="1469123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12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62FEF2-FCE2-45D8-81F0-710563C03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26" t="18857"/>
          <a:stretch/>
        </p:blipFill>
        <p:spPr>
          <a:xfrm>
            <a:off x="1238250" y="1943019"/>
            <a:ext cx="6356770" cy="3772221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2B05DAC-4EFD-402C-A320-51D9A69442FA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definitions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7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C1CC4D-A576-4C66-A985-631043290E19}"/>
              </a:ext>
            </a:extLst>
          </p:cNvPr>
          <p:cNvGrpSpPr/>
          <p:nvPr/>
        </p:nvGrpSpPr>
        <p:grpSpPr>
          <a:xfrm>
            <a:off x="263904" y="1996543"/>
            <a:ext cx="10061451" cy="3870843"/>
            <a:chOff x="109344" y="2053966"/>
            <a:chExt cx="10061451" cy="38708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C0AAB8C-10A2-4BD6-B4EF-B875E6E64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514" r="42632"/>
            <a:stretch/>
          </p:blipFill>
          <p:spPr>
            <a:xfrm>
              <a:off x="109344" y="2114964"/>
              <a:ext cx="5641851" cy="380984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42736D6-CCAC-4067-A795-132064486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4556" y="2053966"/>
              <a:ext cx="4286239" cy="70769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44FD522-220A-4653-AAB8-F8998B52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787" y="2861094"/>
            <a:ext cx="3364895" cy="1215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43233C-21B3-4C1D-A944-9E613A4ED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781" y="2057541"/>
            <a:ext cx="4398376" cy="2945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BFB959-D8A2-4CA4-A4DD-51DEEAC0E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850" y="5324347"/>
            <a:ext cx="1247199" cy="543039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6F5BA60-5914-4EF8-84EC-70D90AA0AC24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1767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312068-A6DF-4845-A50D-FBF1B014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" t="19247" r="4454" b="567"/>
          <a:stretch/>
        </p:blipFill>
        <p:spPr>
          <a:xfrm>
            <a:off x="95250" y="2032000"/>
            <a:ext cx="10170795" cy="3799105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735BF46-1E2B-4023-8DC4-9E9D03684C4F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377134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E97BB3-32D5-4829-AD70-401E5BF8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0" t="32641" r="75312" b="44906"/>
          <a:stretch/>
        </p:blipFill>
        <p:spPr>
          <a:xfrm>
            <a:off x="2381250" y="1903948"/>
            <a:ext cx="457200" cy="60959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3D3AC321-F994-4F93-9D5C-4CB275A7A2F4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64DFD9-06F2-400A-A396-46660AE64E08}"/>
              </a:ext>
            </a:extLst>
          </p:cNvPr>
          <p:cNvSpPr/>
          <p:nvPr/>
        </p:nvSpPr>
        <p:spPr>
          <a:xfrm>
            <a:off x="1238250" y="1727200"/>
            <a:ext cx="7924800" cy="1229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       Similarity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gives values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384599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D83C861E-6017-4241-91AB-92CC4132EF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6465FD69-1241-4C4F-9127-599D53A61F8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EB0B76F1-089B-4745-982D-31741BAE8370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AFCE698-E872-422D-9234-E8FC4BB60A7A}"/>
              </a:ext>
            </a:extLst>
          </p:cNvPr>
          <p:cNvSpPr txBox="1">
            <a:spLocks/>
          </p:cNvSpPr>
          <p:nvPr/>
        </p:nvSpPr>
        <p:spPr>
          <a:xfrm>
            <a:off x="723667" y="51716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Manipulating Words in Vector Spaces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FBC5AB7-E208-43CE-9FAC-433B9D41866F}"/>
              </a:ext>
            </a:extLst>
          </p:cNvPr>
          <p:cNvSpPr txBox="1"/>
          <p:nvPr/>
        </p:nvSpPr>
        <p:spPr>
          <a:xfrm>
            <a:off x="1316450" y="1469123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11D39E-455E-4391-89B5-54285AC7D19C}"/>
              </a:ext>
            </a:extLst>
          </p:cNvPr>
          <p:cNvSpPr/>
          <p:nvPr/>
        </p:nvSpPr>
        <p:spPr>
          <a:xfrm>
            <a:off x="1466850" y="1955800"/>
            <a:ext cx="792480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use vector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13374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0731490B-53E5-490A-AC30-E454943FBD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8D28779F-A510-4F8D-9ED8-495B4191469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224FCAA2-DE8A-4192-9DC1-72A988E39B29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FCF09C-F4F5-43D4-8BC1-DFBA57FC9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63"/>
          <a:stretch/>
        </p:blipFill>
        <p:spPr>
          <a:xfrm>
            <a:off x="569103" y="2045683"/>
            <a:ext cx="9297698" cy="419493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0928A777-3620-4604-BD17-BFD7BDE53F60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Manipulating word vectors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0731490B-53E5-490A-AC30-E454943FBD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8D28779F-A510-4F8D-9ED8-495B4191469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224FCAA2-DE8A-4192-9DC1-72A988E39B29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56DBE8-0CEC-4676-9D76-D682C4470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773"/>
          <a:stretch/>
        </p:blipFill>
        <p:spPr>
          <a:xfrm>
            <a:off x="426426" y="5843962"/>
            <a:ext cx="9892299" cy="246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F16AA8-9C7C-4B88-9885-860BC94E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902358"/>
            <a:ext cx="9991310" cy="3703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D7C214-744E-47A8-BD49-1A1D6BCB58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" r="890"/>
          <a:stretch/>
        </p:blipFill>
        <p:spPr>
          <a:xfrm>
            <a:off x="493443" y="1886281"/>
            <a:ext cx="9892299" cy="37191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1C9E79-F8BF-4139-991E-0E443D8AD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927404"/>
            <a:ext cx="9892299" cy="3714391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C5F6A87B-8163-46C3-9581-F9A7CBD1D702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Manipulating word vectors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7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0731490B-53E5-490A-AC30-E454943FBD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8D28779F-A510-4F8D-9ED8-495B4191469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224FCAA2-DE8A-4192-9DC1-72A988E39B29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98A2374-AEC6-4FC4-9049-084FFBEC36CB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E93F33-70ED-4BE5-BCA4-095CE0453005}"/>
              </a:ext>
            </a:extLst>
          </p:cNvPr>
          <p:cNvSpPr/>
          <p:nvPr/>
        </p:nvSpPr>
        <p:spPr>
          <a:xfrm>
            <a:off x="1238250" y="1727200"/>
            <a:ext cx="7924800" cy="61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known relationships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145080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A57A554-AB5A-4F22-BF9E-1827DCB81C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CF5CEEE2-6696-4A1C-942B-994F89E88466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4EC29573-5B07-425B-AD3A-0B50A1F68E6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B3494-341F-4D15-99B7-488574B81624}"/>
              </a:ext>
            </a:extLst>
          </p:cNvPr>
          <p:cNvSpPr/>
          <p:nvPr/>
        </p:nvSpPr>
        <p:spPr>
          <a:xfrm>
            <a:off x="1466850" y="1955800"/>
            <a:ext cx="7924800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space modes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049309C-2757-4F0D-8B9B-717E083D4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667" y="51716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Vector Space Models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875996A-07C8-4A82-9894-EC185936FA4F}"/>
              </a:ext>
            </a:extLst>
          </p:cNvPr>
          <p:cNvSpPr txBox="1"/>
          <p:nvPr/>
        </p:nvSpPr>
        <p:spPr>
          <a:xfrm>
            <a:off x="1316450" y="1469123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49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D83C861E-6017-4241-91AB-92CC4132EF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6465FD69-1241-4C4F-9127-599D53A61F8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EB0B76F1-089B-4745-982D-31741BAE8370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D43614A-991A-4B90-AD5D-9F30EBC2EA01}"/>
              </a:ext>
            </a:extLst>
          </p:cNvPr>
          <p:cNvSpPr txBox="1">
            <a:spLocks/>
          </p:cNvSpPr>
          <p:nvPr/>
        </p:nvSpPr>
        <p:spPr>
          <a:xfrm>
            <a:off x="723667" y="51716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 Visualization and PCA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28F90C8-98A5-437C-B7DC-95B30DD6527C}"/>
              </a:ext>
            </a:extLst>
          </p:cNvPr>
          <p:cNvSpPr txBox="1"/>
          <p:nvPr/>
        </p:nvSpPr>
        <p:spPr>
          <a:xfrm>
            <a:off x="1316450" y="1469123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F7578D-13B5-478E-A1AC-07805B264DC3}"/>
              </a:ext>
            </a:extLst>
          </p:cNvPr>
          <p:cNvSpPr/>
          <p:nvPr/>
        </p:nvSpPr>
        <p:spPr>
          <a:xfrm>
            <a:off x="1466850" y="1955800"/>
            <a:ext cx="7924800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motivation for visualization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1245160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D83C861E-6017-4241-91AB-92CC4132EF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6465FD69-1241-4C4F-9127-599D53A61F8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EB0B76F1-089B-4745-982D-31741BAE8370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75469C-7F79-4BCE-B4F5-BDB2D7A66AEF}"/>
              </a:ext>
            </a:extLst>
          </p:cNvPr>
          <p:cNvGrpSpPr/>
          <p:nvPr/>
        </p:nvGrpSpPr>
        <p:grpSpPr>
          <a:xfrm>
            <a:off x="395897" y="1541705"/>
            <a:ext cx="9797466" cy="4841571"/>
            <a:chOff x="277580" y="1727204"/>
            <a:chExt cx="9797466" cy="48415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02C561-CFE7-43E0-B735-3F5B80DD7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045" r="30712"/>
            <a:stretch/>
          </p:blipFill>
          <p:spPr>
            <a:xfrm>
              <a:off x="277580" y="2038661"/>
              <a:ext cx="6788446" cy="397723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AF7F5E-8DA2-464E-B4DE-5A7713445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288" t="-7070" b="1"/>
            <a:stretch/>
          </p:blipFill>
          <p:spPr>
            <a:xfrm>
              <a:off x="7066026" y="1727204"/>
              <a:ext cx="3009020" cy="4841571"/>
            </a:xfrm>
            <a:prstGeom prst="rect">
              <a:avLst/>
            </a:prstGeom>
          </p:spPr>
        </p:pic>
      </p:grpSp>
      <p:sp>
        <p:nvSpPr>
          <p:cNvPr id="9" name="object 3">
            <a:extLst>
              <a:ext uri="{FF2B5EF4-FFF2-40B4-BE49-F238E27FC236}">
                <a16:creationId xmlns:a16="http://schemas.microsoft.com/office/drawing/2014/main" id="{99F12441-4246-4367-B793-E6EF4CF27215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Visualization of word vector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723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D83C861E-6017-4241-91AB-92CC4132EF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6465FD69-1241-4C4F-9127-599D53A61F8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EB0B76F1-089B-4745-982D-31741BAE8370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DECC88-3AD8-4973-9699-1AC0F26332C7}"/>
              </a:ext>
            </a:extLst>
          </p:cNvPr>
          <p:cNvGrpSpPr/>
          <p:nvPr/>
        </p:nvGrpSpPr>
        <p:grpSpPr>
          <a:xfrm>
            <a:off x="350007" y="2012655"/>
            <a:ext cx="10006086" cy="3521417"/>
            <a:chOff x="164709" y="1939583"/>
            <a:chExt cx="10065141" cy="354928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5127AF8-5251-4235-9B4E-8656F938A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52" t="15468" r="36807" b="4062"/>
            <a:stretch/>
          </p:blipFill>
          <p:spPr>
            <a:xfrm>
              <a:off x="164709" y="1939583"/>
              <a:ext cx="6483741" cy="354928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652D348-A9B6-4A57-9C4B-BA8BED962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147" t="15468" r="3854" b="4062"/>
            <a:stretch/>
          </p:blipFill>
          <p:spPr>
            <a:xfrm>
              <a:off x="6724650" y="1939583"/>
              <a:ext cx="3505200" cy="3549280"/>
            </a:xfrm>
            <a:prstGeom prst="rect">
              <a:avLst/>
            </a:prstGeom>
          </p:spPr>
        </p:pic>
      </p:grpSp>
      <p:sp>
        <p:nvSpPr>
          <p:cNvPr id="9" name="object 3">
            <a:extLst>
              <a:ext uri="{FF2B5EF4-FFF2-40B4-BE49-F238E27FC236}">
                <a16:creationId xmlns:a16="http://schemas.microsoft.com/office/drawing/2014/main" id="{6ABAAA1F-1F28-4DD8-B362-BBC82310F9AD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Visualization of word vector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60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D83C861E-6017-4241-91AB-92CC4132EF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6465FD69-1241-4C4F-9127-599D53A61F8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EB0B76F1-089B-4745-982D-31741BAE8370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C08E11-E782-451E-9E86-761213CF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260600"/>
            <a:ext cx="6790690" cy="37904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738464-1FF3-41E6-A600-82E20AC0A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79" y="2260600"/>
            <a:ext cx="6866877" cy="372125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F6669AE0-1D60-4925-98EA-1BD1B793DDB9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Visualization of word vector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7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D83C861E-6017-4241-91AB-92CC4132EF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6465FD69-1241-4C4F-9127-599D53A61F8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EB0B76F1-089B-4745-982D-31741BAE8370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C71050-EA83-48E7-A6E6-586D28880A39}"/>
              </a:ext>
            </a:extLst>
          </p:cNvPr>
          <p:cNvGrpSpPr/>
          <p:nvPr/>
        </p:nvGrpSpPr>
        <p:grpSpPr>
          <a:xfrm>
            <a:off x="617423" y="1983936"/>
            <a:ext cx="9274876" cy="4252000"/>
            <a:chOff x="617423" y="1983936"/>
            <a:chExt cx="9274876" cy="4252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219275C-1E3C-4CFE-AA2D-1CFA30051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04" r="53559"/>
            <a:stretch/>
          </p:blipFill>
          <p:spPr>
            <a:xfrm>
              <a:off x="617423" y="2038283"/>
              <a:ext cx="4583228" cy="4005208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F165646-3B3C-4625-B0F6-633995DA20E6}"/>
                </a:ext>
              </a:extLst>
            </p:cNvPr>
            <p:cNvGrpSpPr/>
            <p:nvPr/>
          </p:nvGrpSpPr>
          <p:grpSpPr>
            <a:xfrm>
              <a:off x="5200651" y="1983936"/>
              <a:ext cx="4691648" cy="4252000"/>
              <a:chOff x="5200651" y="1983936"/>
              <a:chExt cx="4691648" cy="42520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F8CBA09-30D8-42B8-B4CD-8C3A288FE3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6675" t="17140" r="2172"/>
              <a:stretch/>
            </p:blipFill>
            <p:spPr>
              <a:xfrm>
                <a:off x="5200651" y="2376847"/>
                <a:ext cx="4691648" cy="385908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852FC39-5E63-44DE-A971-679A99AD3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257" t="8121" r="15490" b="83443"/>
              <a:stretch/>
            </p:blipFill>
            <p:spPr>
              <a:xfrm>
                <a:off x="6343650" y="1983936"/>
                <a:ext cx="2407790" cy="392911"/>
              </a:xfrm>
              <a:prstGeom prst="rect">
                <a:avLst/>
              </a:prstGeom>
            </p:spPr>
          </p:pic>
        </p:grpSp>
      </p:grpSp>
      <p:sp>
        <p:nvSpPr>
          <p:cNvPr id="11" name="object 3">
            <a:extLst>
              <a:ext uri="{FF2B5EF4-FFF2-40B4-BE49-F238E27FC236}">
                <a16:creationId xmlns:a16="http://schemas.microsoft.com/office/drawing/2014/main" id="{D7B3BEE1-2B8F-4B72-B84C-70200FF0ED41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Principal Component Analysis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4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D83C861E-6017-4241-91AB-92CC4132EF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6465FD69-1241-4C4F-9127-599D53A61F8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EB0B76F1-089B-4745-982D-31741BAE8370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EB593DB-CD0F-4ECD-B34C-07137AD3CE31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E53F6B-D3C1-4B95-803A-900A2336867A}"/>
              </a:ext>
            </a:extLst>
          </p:cNvPr>
          <p:cNvGrpSpPr/>
          <p:nvPr/>
        </p:nvGrpSpPr>
        <p:grpSpPr>
          <a:xfrm>
            <a:off x="1238250" y="1727200"/>
            <a:ext cx="7924800" cy="1229632"/>
            <a:chOff x="1238250" y="1727200"/>
            <a:chExt cx="7924800" cy="12296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2A6520-E207-4485-8C23-3987DA178F5B}"/>
                </a:ext>
              </a:extLst>
            </p:cNvPr>
            <p:cNvSpPr/>
            <p:nvPr/>
          </p:nvSpPr>
          <p:spPr>
            <a:xfrm>
              <a:off x="1238250" y="1727200"/>
              <a:ext cx="7924800" cy="1229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Space           Uncorrelated features             Dimension reduction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Visualization to see words relationships in the vector space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BBA68F-D4D3-4017-BD96-A851DF8B7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103" t="37348" r="65421" b="35474"/>
            <a:stretch/>
          </p:blipFill>
          <p:spPr>
            <a:xfrm>
              <a:off x="3143250" y="1879600"/>
              <a:ext cx="609600" cy="5334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9A90D65-E6D3-4E2B-82DF-0F03E3C37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683" t="37348" r="30841" b="39357"/>
            <a:stretch/>
          </p:blipFill>
          <p:spPr>
            <a:xfrm>
              <a:off x="6115050" y="1879600"/>
              <a:ext cx="6096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664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0731490B-53E5-490A-AC30-E454943FBD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8D28779F-A510-4F8D-9ED8-495B4191469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224FCAA2-DE8A-4192-9DC1-72A988E39B29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CEDB7E6-21F6-4D28-A443-1AC143169A34}"/>
              </a:ext>
            </a:extLst>
          </p:cNvPr>
          <p:cNvSpPr txBox="1">
            <a:spLocks/>
          </p:cNvSpPr>
          <p:nvPr/>
        </p:nvSpPr>
        <p:spPr>
          <a:xfrm>
            <a:off x="723667" y="51716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 PCA Algorithm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EEE3FB8-2EB9-4D1E-8549-B30A2F71C605}"/>
              </a:ext>
            </a:extLst>
          </p:cNvPr>
          <p:cNvSpPr txBox="1"/>
          <p:nvPr/>
        </p:nvSpPr>
        <p:spPr>
          <a:xfrm>
            <a:off x="1316450" y="1469123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8AB37C-2484-4188-B9C5-2D3E948D1C9E}"/>
              </a:ext>
            </a:extLst>
          </p:cNvPr>
          <p:cNvSpPr/>
          <p:nvPr/>
        </p:nvSpPr>
        <p:spPr>
          <a:xfrm>
            <a:off x="1466850" y="1955800"/>
            <a:ext cx="7924800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get uncorrelated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reduce dimension while retaining as much information as possible</a:t>
            </a:r>
          </a:p>
        </p:txBody>
      </p:sp>
    </p:spTree>
    <p:extLst>
      <p:ext uri="{BB962C8B-B14F-4D97-AF65-F5344CB8AC3E}">
        <p14:creationId xmlns:p14="http://schemas.microsoft.com/office/powerpoint/2010/main" val="814417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D83C861E-6017-4241-91AB-92CC4132EF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6465FD69-1241-4C4F-9127-599D53A61F8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EB0B76F1-089B-4745-982D-31741BAE8370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19275C-1E3C-4CFE-AA2D-1CFA30051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04" r="53559"/>
          <a:stretch/>
        </p:blipFill>
        <p:spPr>
          <a:xfrm>
            <a:off x="617423" y="2038283"/>
            <a:ext cx="4583228" cy="400520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F165646-3B3C-4625-B0F6-633995DA20E6}"/>
              </a:ext>
            </a:extLst>
          </p:cNvPr>
          <p:cNvGrpSpPr/>
          <p:nvPr/>
        </p:nvGrpSpPr>
        <p:grpSpPr>
          <a:xfrm>
            <a:off x="5200651" y="1983936"/>
            <a:ext cx="4691648" cy="4252000"/>
            <a:chOff x="5200651" y="1983936"/>
            <a:chExt cx="4691648" cy="4252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F8CBA09-30D8-42B8-B4CD-8C3A288FE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75" t="17140" r="2172"/>
            <a:stretch/>
          </p:blipFill>
          <p:spPr>
            <a:xfrm>
              <a:off x="5200651" y="2376847"/>
              <a:ext cx="4691648" cy="38590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852FC39-5E63-44DE-A971-679A99AD3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257" t="8121" r="15490" b="83443"/>
            <a:stretch/>
          </p:blipFill>
          <p:spPr>
            <a:xfrm>
              <a:off x="6343650" y="1983936"/>
              <a:ext cx="2407790" cy="392911"/>
            </a:xfrm>
            <a:prstGeom prst="rect">
              <a:avLst/>
            </a:prstGeom>
          </p:spPr>
        </p:pic>
      </p:grpSp>
      <p:sp>
        <p:nvSpPr>
          <p:cNvPr id="12" name="object 3">
            <a:extLst>
              <a:ext uri="{FF2B5EF4-FFF2-40B4-BE49-F238E27FC236}">
                <a16:creationId xmlns:a16="http://schemas.microsoft.com/office/drawing/2014/main" id="{4D0972F0-F3C8-4C3D-946F-F52ECE7DE29A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917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355275-C58E-421F-B8A0-C628F6F74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9" t="34213"/>
          <a:stretch/>
        </p:blipFill>
        <p:spPr>
          <a:xfrm>
            <a:off x="749860" y="2492306"/>
            <a:ext cx="8796021" cy="2443391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5C83528-ACEC-40B9-BA9A-425704E41040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algorithm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943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629207-B61D-4BDB-9435-C9A9B117EF52}"/>
              </a:ext>
            </a:extLst>
          </p:cNvPr>
          <p:cNvGrpSpPr/>
          <p:nvPr/>
        </p:nvGrpSpPr>
        <p:grpSpPr>
          <a:xfrm>
            <a:off x="781050" y="1647569"/>
            <a:ext cx="9494654" cy="5309810"/>
            <a:chOff x="781050" y="1647569"/>
            <a:chExt cx="9494654" cy="53098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07DD1B-11BE-47D3-9F79-457BA85CD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177" b="45650"/>
            <a:stretch/>
          </p:blipFill>
          <p:spPr>
            <a:xfrm>
              <a:off x="5141079" y="1647569"/>
              <a:ext cx="5134625" cy="2964536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B9A1345-6C98-4A2B-B321-CB91EF42F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782" r="48413"/>
            <a:stretch/>
          </p:blipFill>
          <p:spPr>
            <a:xfrm>
              <a:off x="781050" y="2735999"/>
              <a:ext cx="4952999" cy="365113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2E3447-CBB4-4738-8499-4B6DB6BBE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177" t="56389" b="-238"/>
            <a:stretch/>
          </p:blipFill>
          <p:spPr>
            <a:xfrm>
              <a:off x="5273299" y="4638840"/>
              <a:ext cx="4977339" cy="2318539"/>
            </a:xfrm>
            <a:prstGeom prst="rect">
              <a:avLst/>
            </a:prstGeom>
          </p:spPr>
        </p:pic>
      </p:grpSp>
      <p:sp>
        <p:nvSpPr>
          <p:cNvPr id="10" name="object 3">
            <a:extLst>
              <a:ext uri="{FF2B5EF4-FFF2-40B4-BE49-F238E27FC236}">
                <a16:creationId xmlns:a16="http://schemas.microsoft.com/office/drawing/2014/main" id="{D72A5962-8874-4DAA-B48B-208B259E10FA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algorithm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14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D03E44-8BCF-4E4D-B2DE-BBE10781BF5D}"/>
              </a:ext>
            </a:extLst>
          </p:cNvPr>
          <p:cNvGrpSpPr/>
          <p:nvPr/>
        </p:nvGrpSpPr>
        <p:grpSpPr>
          <a:xfrm>
            <a:off x="302833" y="529843"/>
            <a:ext cx="11407837" cy="4933697"/>
            <a:chOff x="302833" y="529843"/>
            <a:chExt cx="11407837" cy="493369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0F2036-1320-4F8C-9D60-EFA5148DA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718"/>
            <a:stretch/>
          </p:blipFill>
          <p:spPr>
            <a:xfrm>
              <a:off x="302833" y="2105659"/>
              <a:ext cx="9983593" cy="3357881"/>
            </a:xfrm>
            <a:prstGeom prst="rect">
              <a:avLst/>
            </a:prstGeom>
          </p:spPr>
        </p:pic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AC292A5C-655B-43EC-B6C1-E4DA7B4B5B88}"/>
                </a:ext>
              </a:extLst>
            </p:cNvPr>
            <p:cNvSpPr txBox="1"/>
            <p:nvPr/>
          </p:nvSpPr>
          <p:spPr>
            <a:xfrm>
              <a:off x="2914650" y="529843"/>
              <a:ext cx="8796020" cy="29110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3">
            <a:extLst>
              <a:ext uri="{FF2B5EF4-FFF2-40B4-BE49-F238E27FC236}">
                <a16:creationId xmlns:a16="http://schemas.microsoft.com/office/drawing/2014/main" id="{C2C7B29F-FFB0-47D7-B184-1F0C92D3993D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learn vector space models?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5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38BEB-D54B-47D7-B0C0-E8D5935D4FEB}"/>
              </a:ext>
            </a:extLst>
          </p:cNvPr>
          <p:cNvGrpSpPr/>
          <p:nvPr/>
        </p:nvGrpSpPr>
        <p:grpSpPr>
          <a:xfrm>
            <a:off x="535305" y="1896314"/>
            <a:ext cx="9635490" cy="4665901"/>
            <a:chOff x="535305" y="1896314"/>
            <a:chExt cx="9635490" cy="466590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6716526-464B-4F27-9DAB-C89D98BD3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3" t="15804" r="59454"/>
            <a:stretch/>
          </p:blipFill>
          <p:spPr>
            <a:xfrm>
              <a:off x="535305" y="1896314"/>
              <a:ext cx="4272287" cy="465265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0B2D19-31A0-4D93-A8D2-25E6C2D66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77" t="20414" r="2575" b="-4611"/>
            <a:stretch/>
          </p:blipFill>
          <p:spPr>
            <a:xfrm>
              <a:off x="4667249" y="1978922"/>
              <a:ext cx="5503546" cy="4583293"/>
            </a:xfrm>
            <a:prstGeom prst="rect">
              <a:avLst/>
            </a:prstGeom>
          </p:spPr>
        </p:pic>
      </p:grpSp>
      <p:sp>
        <p:nvSpPr>
          <p:cNvPr id="9" name="object 3">
            <a:extLst>
              <a:ext uri="{FF2B5EF4-FFF2-40B4-BE49-F238E27FC236}">
                <a16:creationId xmlns:a16="http://schemas.microsoft.com/office/drawing/2014/main" id="{C2B2B8D6-7EEC-4400-96E4-49EDF819E3BA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algorithm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186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951FB20-AFFC-4BEA-9F58-BD3890BAD76D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E9F1D0-512B-43FF-AAF8-59E7071F5144}"/>
              </a:ext>
            </a:extLst>
          </p:cNvPr>
          <p:cNvSpPr/>
          <p:nvPr/>
        </p:nvSpPr>
        <p:spPr>
          <a:xfrm>
            <a:off x="1238250" y="1727200"/>
            <a:ext cx="7924800" cy="1845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Eigenvectors give the direction of uncorrelated 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Eigenvalues are the variance of the new 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 product gives the projection on uncorrelated features</a:t>
            </a:r>
          </a:p>
        </p:txBody>
      </p:sp>
    </p:spTree>
    <p:extLst>
      <p:ext uri="{BB962C8B-B14F-4D97-AF65-F5344CB8AC3E}">
        <p14:creationId xmlns:p14="http://schemas.microsoft.com/office/powerpoint/2010/main" val="206129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94B0F7-21FD-4EE9-B361-BF23526ED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93" b="53437"/>
          <a:stretch/>
        </p:blipFill>
        <p:spPr>
          <a:xfrm>
            <a:off x="365618" y="2184399"/>
            <a:ext cx="9172082" cy="11429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D32002-6F6B-4867-BD9A-5A5BD28D0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99"/>
          <a:stretch/>
        </p:blipFill>
        <p:spPr>
          <a:xfrm>
            <a:off x="964261" y="3401746"/>
            <a:ext cx="9172082" cy="2522279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5E49C01-7B1F-4E7D-A1E6-3774762787E8}"/>
              </a:ext>
            </a:extLst>
          </p:cNvPr>
          <p:cNvSpPr txBox="1"/>
          <p:nvPr/>
        </p:nvSpPr>
        <p:spPr>
          <a:xfrm>
            <a:off x="1051560" y="1193800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space models applications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88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1184BF-E702-4DBB-B1F2-2A9C63B52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20"/>
          <a:stretch/>
        </p:blipFill>
        <p:spPr>
          <a:xfrm>
            <a:off x="678952" y="2139290"/>
            <a:ext cx="9348195" cy="3898685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BA157B48-5DDD-422D-8CC9-EA6B19F51A6A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concept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65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A61D8AF-42A8-45E5-891E-0FEBD4424E06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9CF80D-F0D3-4C9F-8CD7-27E3249B985F}"/>
              </a:ext>
            </a:extLst>
          </p:cNvPr>
          <p:cNvSpPr/>
          <p:nvPr/>
        </p:nvSpPr>
        <p:spPr>
          <a:xfrm>
            <a:off x="1238250" y="1727200"/>
            <a:ext cx="7924800" cy="1229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words and documents as </a:t>
            </a:r>
            <a:r>
              <a:rPr lang="en-US" altLang="ko-KR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that </a:t>
            </a:r>
            <a:r>
              <a:rPr lang="en-US" altLang="ko-KR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captures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relative </a:t>
            </a:r>
            <a:r>
              <a:rPr lang="en-US" altLang="ko-KR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</a:t>
            </a:r>
            <a:endParaRPr lang="ko-KR" altLang="ko-KR" sz="20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030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2237E356-E8AA-4B81-8100-31A4142E1B31}"/>
              </a:ext>
            </a:extLst>
          </p:cNvPr>
          <p:cNvSpPr txBox="1">
            <a:spLocks/>
          </p:cNvSpPr>
          <p:nvPr/>
        </p:nvSpPr>
        <p:spPr>
          <a:xfrm>
            <a:off x="723667" y="51716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Word by Word and Word by Doc.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467ACF-ABFC-4A1C-BDD5-EC7AD7DCF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40" t="31173" r="51096" b="49874"/>
          <a:stretch/>
        </p:blipFill>
        <p:spPr>
          <a:xfrm>
            <a:off x="3630989" y="1927627"/>
            <a:ext cx="914400" cy="6355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695DC9-258E-45CA-9DB5-00C52E578946}"/>
              </a:ext>
            </a:extLst>
          </p:cNvPr>
          <p:cNvSpPr/>
          <p:nvPr/>
        </p:nvSpPr>
        <p:spPr>
          <a:xfrm>
            <a:off x="1466850" y="1955800"/>
            <a:ext cx="7924800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                     Vector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words/documents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9A0718B-74D9-4483-BEBB-077709C8AE5B}"/>
              </a:ext>
            </a:extLst>
          </p:cNvPr>
          <p:cNvSpPr txBox="1"/>
          <p:nvPr/>
        </p:nvSpPr>
        <p:spPr>
          <a:xfrm>
            <a:off x="1051560" y="1544189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6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484F57-9ED8-4B60-AD53-16506803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62" y="2056600"/>
            <a:ext cx="9358533" cy="3187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9F68C9-EA5A-4296-ADBC-ACFC1C7B6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56"/>
          <a:stretch/>
        </p:blipFill>
        <p:spPr>
          <a:xfrm>
            <a:off x="995660" y="2661491"/>
            <a:ext cx="9329962" cy="25014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75E17F-D108-46ED-9AB9-A09A40F50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26"/>
          <a:stretch/>
        </p:blipFill>
        <p:spPr>
          <a:xfrm>
            <a:off x="933450" y="2513801"/>
            <a:ext cx="9360657" cy="2637602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F4E7E1CC-0185-407B-B799-F23B2524E5EF}"/>
              </a:ext>
            </a:extLst>
          </p:cNvPr>
          <p:cNvSpPr txBox="1"/>
          <p:nvPr/>
        </p:nvSpPr>
        <p:spPr>
          <a:xfrm>
            <a:off x="1051560" y="1094575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by Word Design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5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</TotalTime>
  <Words>511</Words>
  <Application>Microsoft Office PowerPoint</Application>
  <PresentationFormat>사용자 지정</PresentationFormat>
  <Paragraphs>171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Calibri</vt:lpstr>
      <vt:lpstr>Tahoma</vt:lpstr>
      <vt:lpstr>Times New Roman</vt:lpstr>
      <vt:lpstr>Office Theme</vt:lpstr>
      <vt:lpstr>PowerPoint 프레젠테이션</vt:lpstr>
      <vt:lpstr>PowerPoint 프레젠테이션</vt:lpstr>
      <vt:lpstr>(1) Vector Space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41</cp:revision>
  <dcterms:created xsi:type="dcterms:W3CDTF">2021-02-24T10:13:40Z</dcterms:created>
  <dcterms:modified xsi:type="dcterms:W3CDTF">2021-03-14T06:22:10Z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2021-02-24T00:00:00Z</vt:filetime>
  </property>
  <property fmtid="{D5CDD505-2E9C-101B-9397-08002B2CF9AE}" pid="3" name="Creator">
    <vt:lpwstr>Mozilla/5.0 (Windows NT 10.0; Win64; x64) AppleWebKit/537.36 (KHTML, like Gecko) Chrome/88.0.4324.182 Safari/537.36</vt:lpwstr>
  </property>
  <property fmtid="{D5CDD505-2E9C-101B-9397-08002B2CF9AE}" pid="4" name="LastSaved">
    <vt:filetime>2021-02-24T00:00:00Z</vt:filetime>
  </property>
</Properties>
</file>